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0"/>
  </p:notesMasterIdLst>
  <p:sldIdLst>
    <p:sldId id="256" r:id="rId2"/>
    <p:sldId id="257" r:id="rId3"/>
    <p:sldId id="290" r:id="rId4"/>
    <p:sldId id="259" r:id="rId5"/>
    <p:sldId id="291" r:id="rId6"/>
    <p:sldId id="293" r:id="rId7"/>
    <p:sldId id="280" r:id="rId8"/>
    <p:sldId id="292" r:id="rId9"/>
    <p:sldId id="260" r:id="rId10"/>
    <p:sldId id="273" r:id="rId11"/>
    <p:sldId id="261" r:id="rId12"/>
    <p:sldId id="281" r:id="rId13"/>
    <p:sldId id="283" r:id="rId14"/>
    <p:sldId id="284" r:id="rId15"/>
    <p:sldId id="285" r:id="rId16"/>
    <p:sldId id="274" r:id="rId17"/>
    <p:sldId id="275" r:id="rId18"/>
    <p:sldId id="294" r:id="rId19"/>
    <p:sldId id="295" r:id="rId20"/>
    <p:sldId id="276" r:id="rId21"/>
    <p:sldId id="296" r:id="rId22"/>
    <p:sldId id="289" r:id="rId23"/>
    <p:sldId id="297" r:id="rId24"/>
    <p:sldId id="278" r:id="rId25"/>
    <p:sldId id="298" r:id="rId26"/>
    <p:sldId id="279" r:id="rId27"/>
    <p:sldId id="299" r:id="rId28"/>
    <p:sldId id="300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8B00"/>
    <a:srgbClr val="4A566C"/>
    <a:srgbClr val="DBF1E1"/>
    <a:srgbClr val="FFB5AB"/>
    <a:srgbClr val="F3ABBA"/>
    <a:srgbClr val="F7C8D2"/>
    <a:srgbClr val="815C00"/>
    <a:srgbClr val="C38C00"/>
    <a:srgbClr val="FFBA00"/>
    <a:srgbClr val="FF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3719" autoAdjust="0"/>
  </p:normalViewPr>
  <p:slideViewPr>
    <p:cSldViewPr snapToGrid="0">
      <p:cViewPr>
        <p:scale>
          <a:sx n="110" d="100"/>
          <a:sy n="110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297-2662-4E12-9D32-9A70276CAB23}" type="datetimeFigureOut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26141-5B12-4F3C-B8AB-1BCD13BB5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09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68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60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13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1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11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679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57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26141-5B12-4F3C-B8AB-1BCD13BB554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30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344B-E8D6-4D86-9541-88D552706A17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1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0669-40F0-4ABE-B24C-CB40B3714FB0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70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E089-02F4-4EEF-9948-86501C1E579C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30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F1-C8A4-4EC5-BA92-83BC57984E38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40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3003-4A83-4F3D-81D5-1D3775A0774D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04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D7B4-4AE2-48AA-A173-27A5EEAF4FF4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69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9009-10A2-4F53-BA78-C38D8E39A3BF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1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1785-9084-432F-A7DF-0483D1757CD0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50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9-52FD-4DEE-8290-D4C6D94A4F03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32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3B55-63AB-4BE9-A4DF-EC3397ED9DD0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28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76F1-45DB-48B5-98A4-8821AAC93063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82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9763-03A2-460E-9A1D-44C88EB3ACC8}" type="datetime1">
              <a:rPr lang="zh-TW" altLang="en-US" smtClean="0"/>
              <a:t>2021/11/9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E5E7-DB10-4DFC-B4A5-B5EEF0192B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39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7" Type="http://schemas.openxmlformats.org/officeDocument/2006/relationships/image" Target="../media/image4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tmp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5233" y="1773382"/>
            <a:ext cx="11495314" cy="2063512"/>
          </a:xfrm>
        </p:spPr>
        <p:txBody>
          <a:bodyPr>
            <a:noAutofit/>
          </a:bodyPr>
          <a:lstStyle/>
          <a:p>
            <a:r>
              <a:rPr lang="en-US" altLang="zh-TW" sz="4400" dirty="0">
                <a:solidFill>
                  <a:srgbClr val="4A5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Denoising Graph Auto-Encoders on Heterogeneous Information Networks</a:t>
            </a:r>
            <a:br>
              <a:rPr lang="zh-TW" altLang="zh-TW" sz="4400" dirty="0">
                <a:solidFill>
                  <a:srgbClr val="4A5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400" dirty="0">
                <a:solidFill>
                  <a:srgbClr val="4A56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Cold-start Recommendation</a:t>
            </a:r>
            <a:endParaRPr lang="zh-TW" altLang="en-US" sz="2800" b="1" dirty="0">
              <a:solidFill>
                <a:srgbClr val="4A56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65297" y="4352506"/>
            <a:ext cx="9861407" cy="214989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 KDD '21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Speaker: Po-Jen, Wen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Advisor: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-Ling,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2021/11/09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7224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93563"/>
            <a:ext cx="2487075" cy="74287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995" y="2161306"/>
            <a:ext cx="8915400" cy="3549211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lvl="1"/>
            <a:r>
              <a:rPr lang="en-US" altLang="zh-TW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Framework</a:t>
            </a:r>
          </a:p>
          <a:p>
            <a:pPr lvl="1"/>
            <a:r>
              <a:rPr lang="en-US" altLang="zh-TW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Multi-view Graph Encoder</a:t>
            </a:r>
          </a:p>
          <a:p>
            <a:pPr lvl="1"/>
            <a:r>
              <a:rPr lang="en-US" altLang="zh-TW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Multi-view Graph Decoding</a:t>
            </a:r>
          </a:p>
          <a:p>
            <a:pPr lvl="1"/>
            <a:r>
              <a:rPr lang="en-US" altLang="zh-TW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Bayesian Task Weight Learner</a:t>
            </a:r>
          </a:p>
          <a:p>
            <a:pPr lvl="1"/>
            <a:r>
              <a:rPr lang="en-US" altLang="zh-TW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Objective</a:t>
            </a:r>
            <a:endParaRPr lang="zh-TW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10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0839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762565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framework of MvDGAE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11</a:t>
            </a:fld>
            <a:endParaRPr lang="zh-TW" altLang="en-US" sz="1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59998" y="6138802"/>
            <a:ext cx="108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Multi-view Denoising Graph Auto-Encoders (MvDGAE)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9884B1D-787E-4376-AB03-04E514D38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" y="1565412"/>
            <a:ext cx="11140309" cy="4573390"/>
          </a:xfrm>
          <a:prstGeom prst="rect">
            <a:avLst/>
          </a:prstGeom>
        </p:spPr>
      </p:pic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94B29C11-09CD-47E7-A313-75995BFCD422}"/>
              </a:ext>
            </a:extLst>
          </p:cNvPr>
          <p:cNvSpPr/>
          <p:nvPr/>
        </p:nvSpPr>
        <p:spPr>
          <a:xfrm>
            <a:off x="7785463" y="985516"/>
            <a:ext cx="4406537" cy="724696"/>
          </a:xfrm>
          <a:prstGeom prst="wedgeRectCallout">
            <a:avLst>
              <a:gd name="adj1" fmla="val -43561"/>
              <a:gd name="adj2" fmla="val 72113"/>
            </a:avLst>
          </a:prstGeom>
          <a:noFill/>
          <a:ln w="28575">
            <a:solidFill>
              <a:srgbClr val="C48B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C1</a:t>
            </a:r>
            <a:r>
              <a:rPr lang="zh-TW" altLang="en-US" dirty="0">
                <a:solidFill>
                  <a:schemeClr val="tx1"/>
                </a:solidFill>
              </a:rPr>
              <a:t>： </a:t>
            </a:r>
            <a:r>
              <a:rPr lang="en-US" altLang="zh-TW" dirty="0">
                <a:solidFill>
                  <a:schemeClr val="tx1"/>
                </a:solidFill>
              </a:rPr>
              <a:t>Enhance the quality of Embedding, and make the similar users/items closer together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A7CD3F28-2517-4E6F-850D-3EB7FE77FD75}"/>
              </a:ext>
            </a:extLst>
          </p:cNvPr>
          <p:cNvSpPr/>
          <p:nvPr/>
        </p:nvSpPr>
        <p:spPr>
          <a:xfrm>
            <a:off x="966651" y="1036156"/>
            <a:ext cx="4099884" cy="724696"/>
          </a:xfrm>
          <a:prstGeom prst="wedgeRectCallout">
            <a:avLst>
              <a:gd name="adj1" fmla="val 34106"/>
              <a:gd name="adj2" fmla="val 78121"/>
            </a:avLst>
          </a:prstGeom>
          <a:noFill/>
          <a:ln w="28575">
            <a:solidFill>
              <a:srgbClr val="C48B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C2</a:t>
            </a:r>
            <a:r>
              <a:rPr lang="zh-TW" altLang="en-US" dirty="0">
                <a:solidFill>
                  <a:schemeClr val="tx1"/>
                </a:solidFill>
              </a:rPr>
              <a:t>： </a:t>
            </a:r>
            <a:r>
              <a:rPr lang="en-US" altLang="zh-TW" dirty="0">
                <a:solidFill>
                  <a:schemeClr val="tx1"/>
                </a:solidFill>
              </a:rPr>
              <a:t>Dropout Mechanism helps to adjust to cold-start scenarios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2FB72DEA-2CEF-41EC-9DB4-8BD7BCC8BE0F}"/>
              </a:ext>
            </a:extLst>
          </p:cNvPr>
          <p:cNvSpPr/>
          <p:nvPr/>
        </p:nvSpPr>
        <p:spPr>
          <a:xfrm>
            <a:off x="134150" y="5821844"/>
            <a:ext cx="3063749" cy="724696"/>
          </a:xfrm>
          <a:prstGeom prst="wedgeRectCallout">
            <a:avLst>
              <a:gd name="adj1" fmla="val 40903"/>
              <a:gd name="adj2" fmla="val -85308"/>
            </a:avLst>
          </a:prstGeom>
          <a:noFill/>
          <a:ln w="28575">
            <a:solidFill>
              <a:srgbClr val="C48B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C1</a:t>
            </a:r>
            <a:r>
              <a:rPr lang="zh-TW" altLang="en-US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Extract multifaceted meaningful semantics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8260198" cy="1160206"/>
          </a:xfrm>
        </p:spPr>
        <p:txBody>
          <a:bodyPr>
            <a:normAutofit/>
          </a:bodyPr>
          <a:lstStyle/>
          <a:p>
            <a:pPr lvl="1"/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Multi-view Graph Encoder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12</a:t>
            </a:fld>
            <a:endParaRPr lang="zh-TW" altLang="en-US" sz="18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70C2BD5-55A1-4FAB-B1F8-409EA4D05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5" y="1160207"/>
            <a:ext cx="2953162" cy="408679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33ACE17-9CEA-4CA3-BF93-5330CE0C8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80" y="1009126"/>
            <a:ext cx="4399605" cy="246692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83C8380-6919-45AA-9F51-CAC4F35CB7A3}"/>
              </a:ext>
            </a:extLst>
          </p:cNvPr>
          <p:cNvSpPr/>
          <p:nvPr/>
        </p:nvSpPr>
        <p:spPr>
          <a:xfrm>
            <a:off x="206188" y="1160207"/>
            <a:ext cx="3316941" cy="2156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B0757C11-A5A7-4649-B50F-8F3CDE8154CE}"/>
              </a:ext>
            </a:extLst>
          </p:cNvPr>
          <p:cNvSpPr/>
          <p:nvPr/>
        </p:nvSpPr>
        <p:spPr>
          <a:xfrm>
            <a:off x="3641138" y="2068244"/>
            <a:ext cx="312895" cy="340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91CA3F26-1834-436D-8132-03B71A546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80" y="3669609"/>
            <a:ext cx="5068007" cy="714475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F579811C-5FF5-4EF2-9CC3-65552EE52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62" y="3906644"/>
            <a:ext cx="2229161" cy="276264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4408B64F-3359-41F9-963D-E4D140704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80" y="4577646"/>
            <a:ext cx="2191056" cy="876422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2F37C32A-A112-43F2-88FA-52DEE9BF2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36" y="4896778"/>
            <a:ext cx="2991267" cy="238158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5878FAEC-E12F-4D0C-A662-F90854F6FD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62" y="5419568"/>
            <a:ext cx="2600688" cy="800212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A386F7B6-3F3B-4311-B542-3B7AA87399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20" y="5719273"/>
            <a:ext cx="4534533" cy="257211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7A960E13-C034-4D4B-8581-4CEF4F0BE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63" y="5694917"/>
            <a:ext cx="1095528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3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8260198" cy="1160206"/>
          </a:xfrm>
        </p:spPr>
        <p:txBody>
          <a:bodyPr>
            <a:normAutofit/>
          </a:bodyPr>
          <a:lstStyle/>
          <a:p>
            <a:pPr lvl="1"/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Multi-view Graph Decoding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13</a:t>
            </a:fld>
            <a:endParaRPr lang="zh-TW" altLang="en-US" sz="18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B6F202B-C03A-4D5C-9348-63A20B7B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41" y="1160207"/>
            <a:ext cx="6773220" cy="219105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E1555FB-21A4-42A0-9A41-653521E09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5" y="1069707"/>
            <a:ext cx="781159" cy="790685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CED4D144-72B5-4BF3-8362-155BC24E0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5" y="3520185"/>
            <a:ext cx="4372585" cy="809738"/>
          </a:xfrm>
          <a:prstGeom prst="rect">
            <a:avLst/>
          </a:prstGeom>
        </p:spPr>
      </p:pic>
      <p:grpSp>
        <p:nvGrpSpPr>
          <p:cNvPr id="32" name="群組 31">
            <a:extLst>
              <a:ext uri="{FF2B5EF4-FFF2-40B4-BE49-F238E27FC236}">
                <a16:creationId xmlns:a16="http://schemas.microsoft.com/office/drawing/2014/main" id="{C9906AED-8DCA-4F8D-A923-71968C9EF762}"/>
              </a:ext>
            </a:extLst>
          </p:cNvPr>
          <p:cNvGrpSpPr/>
          <p:nvPr/>
        </p:nvGrpSpPr>
        <p:grpSpPr>
          <a:xfrm>
            <a:off x="241776" y="4511469"/>
            <a:ext cx="8890887" cy="762106"/>
            <a:chOff x="314635" y="4630003"/>
            <a:chExt cx="8890887" cy="762106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4F3BA953-551C-4381-BEFF-0DE74C46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" y="4630003"/>
              <a:ext cx="3296110" cy="762106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C250967D-CE9C-4FD0-BA7C-DAD0B498C9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2"/>
            <a:stretch/>
          </p:blipFill>
          <p:spPr>
            <a:xfrm>
              <a:off x="3594844" y="4691362"/>
              <a:ext cx="3207238" cy="657317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122CEDA4-E6A7-4606-A38C-2A773D07C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9"/>
            <a:stretch/>
          </p:blipFill>
          <p:spPr>
            <a:xfrm>
              <a:off x="6804204" y="4758046"/>
              <a:ext cx="2401318" cy="523948"/>
            </a:xfrm>
            <a:prstGeom prst="rect">
              <a:avLst/>
            </a:prstGeom>
          </p:spPr>
        </p:pic>
      </p:grpSp>
      <p:pic>
        <p:nvPicPr>
          <p:cNvPr id="34" name="圖片 33">
            <a:extLst>
              <a:ext uri="{FF2B5EF4-FFF2-40B4-BE49-F238E27FC236}">
                <a16:creationId xmlns:a16="http://schemas.microsoft.com/office/drawing/2014/main" id="{A375737A-42F4-4DAD-AF96-05DFA63D25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58" y="3694741"/>
            <a:ext cx="1332928" cy="3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0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8260198" cy="1160206"/>
          </a:xfrm>
        </p:spPr>
        <p:txBody>
          <a:bodyPr>
            <a:normAutofit/>
          </a:bodyPr>
          <a:lstStyle/>
          <a:p>
            <a:pPr lvl="1"/>
            <a:r>
              <a:rPr lang="en-US" altLang="zh-TW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Bayesian Task Weight Learner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14</a:t>
            </a:fld>
            <a:endParaRPr lang="zh-TW" altLang="en-US" sz="1800" dirty="0"/>
          </a:p>
        </p:txBody>
      </p:sp>
      <p:sp>
        <p:nvSpPr>
          <p:cNvPr id="5" name="矩形 4"/>
          <p:cNvSpPr/>
          <p:nvPr/>
        </p:nvSpPr>
        <p:spPr>
          <a:xfrm>
            <a:off x="3586949" y="1160207"/>
            <a:ext cx="8049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user and item aspects, the total reconstruction loss are defined as: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395134C-0411-4E71-AD6E-779E92B70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5" y="996997"/>
            <a:ext cx="2848373" cy="46488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4E997F3-DBAF-4E26-A2C6-7DC5442C5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49" y="2098183"/>
            <a:ext cx="2829320" cy="695422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171369A0-C79A-498D-AAE9-28C1C0D13E50}"/>
              </a:ext>
            </a:extLst>
          </p:cNvPr>
          <p:cNvSpPr/>
          <p:nvPr/>
        </p:nvSpPr>
        <p:spPr>
          <a:xfrm>
            <a:off x="3586948" y="3806848"/>
            <a:ext cx="8049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paper adopt a Bayesian Task Weight Learner to balance automatically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4BEF1D19-B6E8-473E-83AB-F55C3A4C87D3}"/>
              </a:ext>
            </a:extLst>
          </p:cNvPr>
          <p:cNvGrpSpPr/>
          <p:nvPr/>
        </p:nvGrpSpPr>
        <p:grpSpPr>
          <a:xfrm>
            <a:off x="3656618" y="4748463"/>
            <a:ext cx="4822417" cy="696775"/>
            <a:chOff x="3586948" y="5009727"/>
            <a:chExt cx="4822417" cy="696775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96D7B31F-9352-4B56-8CE6-378F03CE6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"/>
            <a:stretch/>
          </p:blipFill>
          <p:spPr>
            <a:xfrm>
              <a:off x="3586948" y="5009727"/>
              <a:ext cx="4398320" cy="695422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F6F0526B-78E2-4513-8233-38A078F31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832" y="5087291"/>
              <a:ext cx="4534533" cy="619211"/>
            </a:xfrm>
            <a:prstGeom prst="rect">
              <a:avLst/>
            </a:prstGeom>
          </p:spPr>
        </p:pic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EEB1F52C-5816-41EF-9FE9-658A3FA02A7F}"/>
              </a:ext>
            </a:extLst>
          </p:cNvPr>
          <p:cNvSpPr/>
          <p:nvPr/>
        </p:nvSpPr>
        <p:spPr>
          <a:xfrm>
            <a:off x="3586947" y="2878712"/>
            <a:ext cx="8049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Manually tuning these hyper-parameters is expensive and intractable</a:t>
            </a:r>
            <a:endParaRPr lang="zh-TW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B3BE20F7-8379-4935-BACB-8B44A6C6B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11" y="4952832"/>
            <a:ext cx="3266765" cy="2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7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8260198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Objective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15</a:t>
            </a:fld>
            <a:endParaRPr lang="zh-TW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4285201" y="1160207"/>
            <a:ext cx="3239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preference score: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91C4B6B-92BB-4977-8727-1F5083EDC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7" y="955339"/>
            <a:ext cx="3239990" cy="302454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D10B1BF-769F-4D05-8442-8812ADB39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27" y="1667573"/>
            <a:ext cx="2534004" cy="59063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6A10D70-23C4-42B1-976B-7F9FF3AD8410}"/>
              </a:ext>
            </a:extLst>
          </p:cNvPr>
          <p:cNvSpPr/>
          <p:nvPr/>
        </p:nvSpPr>
        <p:spPr>
          <a:xfrm>
            <a:off x="4285201" y="2339212"/>
            <a:ext cx="779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Squared Error (MSE) loss to learn the user preferences: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B2A9939-1D9B-40C5-82C3-C45B58E2D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97" y="2895177"/>
            <a:ext cx="2619741" cy="69542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356EF01-195B-4564-8743-B93E46172EFC}"/>
              </a:ext>
            </a:extLst>
          </p:cNvPr>
          <p:cNvSpPr/>
          <p:nvPr/>
        </p:nvSpPr>
        <p:spPr>
          <a:xfrm>
            <a:off x="4285201" y="3684899"/>
            <a:ext cx="3494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objective function: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4EA2F5AB-CC1F-46D4-A34B-F2511D6D2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97" y="4474621"/>
            <a:ext cx="1381318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93563"/>
            <a:ext cx="2487075" cy="74287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995" y="2161307"/>
            <a:ext cx="8915400" cy="2540002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3+1 scenarios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 and </a:t>
            </a:r>
            <a:r>
              <a:rPr lang="en-US" altLang="zh-TW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Baselins</a:t>
            </a:r>
            <a:endParaRPr lang="en-US" altLang="zh-TW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16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364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17</a:t>
            </a:fld>
            <a:endParaRPr lang="zh-TW" altLang="en-US" sz="1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0825" y="1353441"/>
            <a:ext cx="1188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Datasets: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DBook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MovieLens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YELP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WeChat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D4B98FE-F7C4-452B-8BB2-3F6AB10E7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64" y="2276681"/>
            <a:ext cx="6037075" cy="336321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979A4E4-9BEF-49CC-A7ED-425E7A05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5" y="2285646"/>
            <a:ext cx="5839668" cy="33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03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 scenarios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18</a:t>
            </a:fld>
            <a:endParaRPr lang="zh-TW" altLang="en-US" sz="1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0825" y="1353441"/>
            <a:ext cx="11887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cold-start scenarios: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(UC) User Cold-Start : recommendation of existing items for new users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(IC)  Item Cold-Start : recommendation of new items for existing users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(UIC) User-Item Cold-Start : recommendation of new items for new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traditional scenarios: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(Normal) : recommendation of existing items for existing users</a:t>
            </a:r>
          </a:p>
        </p:txBody>
      </p:sp>
    </p:spTree>
    <p:extLst>
      <p:ext uri="{BB962C8B-B14F-4D97-AF65-F5344CB8AC3E}">
        <p14:creationId xmlns:p14="http://schemas.microsoft.com/office/powerpoint/2010/main" val="940098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959789" cy="135344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 and Baselines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19</a:t>
            </a:fld>
            <a:endParaRPr lang="zh-TW" altLang="en-US" sz="1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20825" y="1353441"/>
            <a:ext cx="11887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RMAE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NDCG@K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Methods:</a:t>
            </a: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FM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NeuMF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DropoutNet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GC-MC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Meta-learning based Methods:</a:t>
            </a: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MeteEmb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MeLU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MeteHIN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HIN-based Methods:</a:t>
            </a: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metepath2vec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HERec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</a:p>
        </p:txBody>
      </p:sp>
    </p:spTree>
    <p:extLst>
      <p:ext uri="{BB962C8B-B14F-4D97-AF65-F5344CB8AC3E}">
        <p14:creationId xmlns:p14="http://schemas.microsoft.com/office/powerpoint/2010/main" val="188788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93563"/>
            <a:ext cx="2487075" cy="74287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995" y="2161307"/>
            <a:ext cx="8915400" cy="2540002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886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20</a:t>
            </a:fld>
            <a:endParaRPr lang="zh-TW" altLang="en-US" sz="1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105F40-997D-422A-92A1-3F5CD4D7E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5" y="944929"/>
            <a:ext cx="11260121" cy="546458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44D17F1-A287-42E3-ABF6-59030807FDD2}"/>
              </a:ext>
            </a:extLst>
          </p:cNvPr>
          <p:cNvSpPr/>
          <p:nvPr/>
        </p:nvSpPr>
        <p:spPr>
          <a:xfrm>
            <a:off x="2386153" y="3666306"/>
            <a:ext cx="9054737" cy="217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700B336-D7B2-4488-9EDD-7ADE7A2C5049}"/>
              </a:ext>
            </a:extLst>
          </p:cNvPr>
          <p:cNvSpPr/>
          <p:nvPr/>
        </p:nvSpPr>
        <p:spPr>
          <a:xfrm>
            <a:off x="2386153" y="6163126"/>
            <a:ext cx="9054737" cy="217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71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21</a:t>
            </a:fld>
            <a:endParaRPr lang="zh-TW" altLang="en-US" sz="1800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EF446E50-587C-48CC-94DE-756C6BE9FCE7}"/>
              </a:ext>
            </a:extLst>
          </p:cNvPr>
          <p:cNvGrpSpPr/>
          <p:nvPr/>
        </p:nvGrpSpPr>
        <p:grpSpPr>
          <a:xfrm>
            <a:off x="323344" y="963689"/>
            <a:ext cx="11222016" cy="5481310"/>
            <a:chOff x="314635" y="946015"/>
            <a:chExt cx="11222016" cy="548131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7E0E284-EADD-4207-935E-DFB56CC1C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88" y="946015"/>
              <a:ext cx="11202963" cy="495369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704960A-9B72-4BBB-9AFC-90DB0512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"/>
            <a:stretch/>
          </p:blipFill>
          <p:spPr>
            <a:xfrm>
              <a:off x="314635" y="1441384"/>
              <a:ext cx="11222016" cy="4985941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D6029F4D-9D21-4797-9177-8E56BEE5BB80}"/>
              </a:ext>
            </a:extLst>
          </p:cNvPr>
          <p:cNvSpPr/>
          <p:nvPr/>
        </p:nvSpPr>
        <p:spPr>
          <a:xfrm>
            <a:off x="2386153" y="3675457"/>
            <a:ext cx="9054737" cy="225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8EAAAE0-F47A-4273-B8A8-F6812A655F25}"/>
              </a:ext>
            </a:extLst>
          </p:cNvPr>
          <p:cNvSpPr/>
          <p:nvPr/>
        </p:nvSpPr>
        <p:spPr>
          <a:xfrm>
            <a:off x="2386153" y="6209211"/>
            <a:ext cx="9054737" cy="225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612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22</a:t>
            </a:fld>
            <a:endParaRPr lang="zh-TW" altLang="en-US" sz="1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F7600EC-AC38-4091-A498-410D0AF63F69}"/>
              </a:ext>
            </a:extLst>
          </p:cNvPr>
          <p:cNvSpPr txBox="1"/>
          <p:nvPr/>
        </p:nvSpPr>
        <p:spPr>
          <a:xfrm>
            <a:off x="220825" y="1353441"/>
            <a:ext cx="1188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in four recommendation scenarios on WeChat Channel: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DB1DE5B-9115-4EA9-981B-00EBCD17B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5" y="2008340"/>
            <a:ext cx="11088647" cy="1571844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F055DB9A-0513-4655-8C78-107586D14047}"/>
              </a:ext>
            </a:extLst>
          </p:cNvPr>
          <p:cNvSpPr/>
          <p:nvPr/>
        </p:nvSpPr>
        <p:spPr>
          <a:xfrm>
            <a:off x="5486401" y="2008340"/>
            <a:ext cx="4868092" cy="15718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C450189-C761-47ED-A999-ADF30620F073}"/>
              </a:ext>
            </a:extLst>
          </p:cNvPr>
          <p:cNvSpPr txBox="1"/>
          <p:nvPr/>
        </p:nvSpPr>
        <p:spPr>
          <a:xfrm>
            <a:off x="6787377" y="3580184"/>
            <a:ext cx="2266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Model</a:t>
            </a:r>
          </a:p>
        </p:txBody>
      </p:sp>
    </p:spTree>
    <p:extLst>
      <p:ext uri="{BB962C8B-B14F-4D97-AF65-F5344CB8AC3E}">
        <p14:creationId xmlns:p14="http://schemas.microsoft.com/office/powerpoint/2010/main" val="3122138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23</a:t>
            </a:fld>
            <a:endParaRPr lang="zh-TW" altLang="en-US" sz="1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F7600EC-AC38-4091-A498-410D0AF63F69}"/>
              </a:ext>
            </a:extLst>
          </p:cNvPr>
          <p:cNvSpPr txBox="1"/>
          <p:nvPr/>
        </p:nvSpPr>
        <p:spPr>
          <a:xfrm>
            <a:off x="152399" y="1297753"/>
            <a:ext cx="1188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Analysis: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Dropout Rate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Warm-start Scenarios: Generally stable in [0,0.4]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Cold-start Scenarios: Improves with the growth of the dropout rate until 0.6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 Dimensions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optimal setting, the performance is generally stable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5FC550-6F8A-4EFA-B9FA-C3A9742FC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28" y="3697886"/>
            <a:ext cx="7015143" cy="26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40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93563"/>
            <a:ext cx="2487075" cy="74287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995" y="2161307"/>
            <a:ext cx="8915400" cy="2540002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Interpretability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24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39107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Interpretability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25</a:t>
            </a:fld>
            <a:endParaRPr lang="zh-TW" altLang="en-US" sz="1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F7600EC-AC38-4091-A498-410D0AF63F69}"/>
              </a:ext>
            </a:extLst>
          </p:cNvPr>
          <p:cNvSpPr txBox="1"/>
          <p:nvPr/>
        </p:nvSpPr>
        <p:spPr>
          <a:xfrm>
            <a:off x="152399" y="1297753"/>
            <a:ext cx="1188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real example in WeChat Channel: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for New User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for New Video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73758D-83C2-4912-A5EB-35B2C0B0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8" y="2837708"/>
            <a:ext cx="6008548" cy="243968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E86A8A1-AC05-490E-9165-DD0F72759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86" y="2937311"/>
            <a:ext cx="5791112" cy="234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3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26</a:t>
            </a:fld>
            <a:endParaRPr lang="zh-TW" altLang="en-US" sz="1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76809" y="1232141"/>
            <a:ext cx="115264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 the Cold-Start as a missing data problem and propose a denoise graph auto-encoder framework named MvDGAE, which can learn more complementary and robust representations for both users and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experiments on both public benchmarks and real industry large-scale datasets demonstrate that our model significantly outperforms the state-of-the-art recommendation models in different cold-start scenarios</a:t>
            </a:r>
          </a:p>
        </p:txBody>
      </p:sp>
    </p:spTree>
    <p:extLst>
      <p:ext uri="{BB962C8B-B14F-4D97-AF65-F5344CB8AC3E}">
        <p14:creationId xmlns:p14="http://schemas.microsoft.com/office/powerpoint/2010/main" val="140775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27</a:t>
            </a:fld>
            <a:endParaRPr lang="zh-TW" altLang="en-US" sz="1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0327B7E-06F6-45A7-A874-F5AA43F45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5" y="1160207"/>
            <a:ext cx="7026691" cy="31740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DEED0A0-FF0B-46FD-BD21-71C22446D838}"/>
                  </a:ext>
                </a:extLst>
              </p:cNvPr>
              <p:cNvSpPr txBox="1"/>
              <p:nvPr/>
            </p:nvSpPr>
            <p:spPr>
              <a:xfrm>
                <a:off x="314635" y="4452883"/>
                <a:ext cx="5259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p.12 Leaky </a:t>
                </a:r>
                <a:r>
                  <a:rPr lang="en-US" altLang="zh-TW" dirty="0" err="1"/>
                  <a:t>ReLU’s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altLang="zh-TW" b="0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DEED0A0-FF0B-46FD-BD21-71C22446D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5" y="4452883"/>
                <a:ext cx="5259978" cy="369332"/>
              </a:xfrm>
              <a:prstGeom prst="rect">
                <a:avLst/>
              </a:prstGeom>
              <a:blipFill>
                <a:blip r:embed="rId4"/>
                <a:stretch>
                  <a:fillRect l="-1044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957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7315197" cy="1160206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28</a:t>
            </a:fld>
            <a:endParaRPr lang="zh-TW" altLang="en-US" sz="1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EED0A0-FF0B-46FD-BD21-71C22446D838}"/>
              </a:ext>
            </a:extLst>
          </p:cNvPr>
          <p:cNvSpPr txBox="1"/>
          <p:nvPr/>
        </p:nvSpPr>
        <p:spPr>
          <a:xfrm>
            <a:off x="314635" y="1160207"/>
            <a:ext cx="525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Mean Absolute Error (MAE):</a:t>
            </a:r>
            <a:endParaRPr lang="en-US" altLang="zh-TW" b="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6E1853A-28D2-4C57-A224-510FAECCEB5E}"/>
              </a:ext>
            </a:extLst>
          </p:cNvPr>
          <p:cNvSpPr txBox="1"/>
          <p:nvPr/>
        </p:nvSpPr>
        <p:spPr>
          <a:xfrm>
            <a:off x="314635" y="2129658"/>
            <a:ext cx="525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Root Mean Square Error (RMSE):</a:t>
            </a:r>
            <a:endParaRPr lang="en-US" altLang="zh-TW" b="0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3F2469E-5E7D-4E98-A40A-F3BCAA0C1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" y="1536070"/>
            <a:ext cx="2581635" cy="64779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4113372-9645-4AED-8F0C-DC1DF3270A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/>
          <a:stretch/>
        </p:blipFill>
        <p:spPr>
          <a:xfrm>
            <a:off x="362989" y="2514472"/>
            <a:ext cx="2899775" cy="91452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1681B1D-22D9-4AC6-9D13-8BB2B88D7D3A}"/>
              </a:ext>
            </a:extLst>
          </p:cNvPr>
          <p:cNvSpPr/>
          <p:nvPr/>
        </p:nvSpPr>
        <p:spPr>
          <a:xfrm>
            <a:off x="314635" y="3429000"/>
            <a:ext cx="4955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Normalized Discounted Cumulative Gain</a:t>
            </a:r>
            <a:r>
              <a:rPr lang="zh-TW" altLang="en-US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(NDCG):</a:t>
            </a:r>
          </a:p>
          <a:p>
            <a:endParaRPr lang="en-US" altLang="zh-TW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A0CBEDB9-663B-4D16-8378-22CC817CD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1" y="4047028"/>
            <a:ext cx="1438476" cy="51442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71F8FE7A-43F6-42A9-B019-29841448F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1" y="4670727"/>
            <a:ext cx="1981477" cy="638264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2F8E7A94-722B-49F7-B36C-C4E2EAF92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1" y="5308991"/>
            <a:ext cx="1762371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995" y="993563"/>
            <a:ext cx="2487075" cy="74287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995" y="2161307"/>
            <a:ext cx="8915400" cy="2540002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and output</a:t>
            </a:r>
          </a:p>
          <a:p>
            <a:pPr lvl="1"/>
            <a:r>
              <a:rPr lang="en-US" altLang="zh-TW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3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711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0"/>
            <a:ext cx="6351639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4</a:t>
            </a:fld>
            <a:endParaRPr lang="zh-TW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370113" y="1278494"/>
            <a:ext cx="11255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Recommender systems: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user with few items that he/she would like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35F56B1-C194-4398-AA11-EB90B7852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3" y="2357221"/>
            <a:ext cx="4041962" cy="38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1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0"/>
            <a:ext cx="6351639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5</a:t>
            </a:fld>
            <a:endParaRPr lang="zh-TW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370113" y="1278494"/>
            <a:ext cx="112558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Cold-start Problem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users or new items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 data is very sparse</a:t>
            </a:r>
          </a:p>
          <a:p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DFC998-0E39-4304-B588-9551698A4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2770451"/>
            <a:ext cx="6878230" cy="34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1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0"/>
            <a:ext cx="6351639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6</a:t>
            </a:fld>
            <a:endParaRPr lang="zh-TW" altLang="en-US" sz="1800" dirty="0"/>
          </a:p>
        </p:txBody>
      </p:sp>
      <p:sp>
        <p:nvSpPr>
          <p:cNvPr id="6" name="矩形 5"/>
          <p:cNvSpPr/>
          <p:nvPr/>
        </p:nvSpPr>
        <p:spPr>
          <a:xfrm>
            <a:off x="370113" y="1278494"/>
            <a:ext cx="112558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cold-start as a missing data problem where user-item interaction data is missing.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novel model name Multi-view Denoising Graph Auto-Encoders (MvDGAE) on HINs</a:t>
            </a:r>
          </a:p>
          <a:p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6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0"/>
            <a:ext cx="6351639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&amp; Output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7</a:t>
            </a:fld>
            <a:endParaRPr lang="zh-TW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4698513" y="1933084"/>
            <a:ext cx="3974842" cy="2369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dirty="0"/>
              <a:t>MvDGAE</a:t>
            </a:r>
            <a:endParaRPr lang="zh-TW" altLang="en-US" sz="4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332728" y="4920263"/>
            <a:ext cx="4595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Heterogeneous Information Networks (HIN)</a:t>
            </a:r>
          </a:p>
          <a:p>
            <a:r>
              <a:rPr lang="en-US" altLang="zh-TW" dirty="0"/>
              <a:t>G = (V, E, A, 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V: sets of nodes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E: sets of edges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A: sets of node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R: sets of  edge types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257625" y="4920263"/>
            <a:ext cx="344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predict score of user and item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76BB74-09C3-40EA-BA59-FCE08479A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1" y="1244879"/>
            <a:ext cx="2966394" cy="373813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31B1274-B581-439B-BCCE-D650AEE1E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236" y="2731693"/>
            <a:ext cx="1343212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0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0"/>
            <a:ext cx="6351639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&amp; Output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8</a:t>
            </a:fld>
            <a:endParaRPr lang="zh-TW" altLang="en-US" sz="18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085B6B7-5A01-4D05-9975-8B2E248B1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4" y="2957121"/>
            <a:ext cx="5344625" cy="32607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81A5203-3C10-45E9-891D-A76898DD3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07" y="3746608"/>
            <a:ext cx="4696194" cy="261621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C62BD47-E080-4BD5-BFB9-E11A648D1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07" y="1002248"/>
            <a:ext cx="4696194" cy="270465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D3B89FAF-16CE-41DD-AD91-1840DA0A0F06}"/>
              </a:ext>
            </a:extLst>
          </p:cNvPr>
          <p:cNvSpPr txBox="1"/>
          <p:nvPr/>
        </p:nvSpPr>
        <p:spPr>
          <a:xfrm>
            <a:off x="314635" y="1088508"/>
            <a:ext cx="4595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Information Networks (HIN)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(V, E, A, 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 sets of nodes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sets of edges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sets of node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R: sets of  edge types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635" y="1"/>
            <a:ext cx="6351639" cy="1160206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E5E7-DB10-4DFC-B4A5-B5EEF0192BF2}" type="slidenum">
              <a:rPr lang="zh-TW" altLang="en-US" sz="1800" smtClean="0"/>
              <a:t>9</a:t>
            </a:fld>
            <a:endParaRPr lang="zh-TW" altLang="en-US" sz="1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44130" y="1111048"/>
            <a:ext cx="115332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learn Informative Embedding for both users and items with limited information?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deal with the Gap between Training and Inference procedures in cold-start scenarios?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6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</TotalTime>
  <Words>681</Words>
  <Application>Microsoft Office PowerPoint</Application>
  <PresentationFormat>寬螢幕</PresentationFormat>
  <Paragraphs>161</Paragraphs>
  <Slides>28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Denoising Graph Auto-Encoders on Heterogeneous Information Networks for Cold-start Recommendation</vt:lpstr>
      <vt:lpstr>OUTLINE</vt:lpstr>
      <vt:lpstr>OUTLINE</vt:lpstr>
      <vt:lpstr>Motivation</vt:lpstr>
      <vt:lpstr>Motivation</vt:lpstr>
      <vt:lpstr>Motivation</vt:lpstr>
      <vt:lpstr>Input &amp; Output</vt:lpstr>
      <vt:lpstr>Input &amp; Output</vt:lpstr>
      <vt:lpstr>Challenges</vt:lpstr>
      <vt:lpstr>OUTLINE</vt:lpstr>
      <vt:lpstr>Overall framework of MvDGAE</vt:lpstr>
      <vt:lpstr>Multi-view Graph Encoder</vt:lpstr>
      <vt:lpstr>Multi-view Graph Decoding</vt:lpstr>
      <vt:lpstr>Bayesian Task Weight Learner</vt:lpstr>
      <vt:lpstr>Optimization Objective</vt:lpstr>
      <vt:lpstr>OUTLINE</vt:lpstr>
      <vt:lpstr>Datasets</vt:lpstr>
      <vt:lpstr>3 + 1 scenarios</vt:lpstr>
      <vt:lpstr>Evaluation Metrics and Baselines</vt:lpstr>
      <vt:lpstr>Experiment results</vt:lpstr>
      <vt:lpstr>Experiment results</vt:lpstr>
      <vt:lpstr>Experiment results</vt:lpstr>
      <vt:lpstr>Experiment results</vt:lpstr>
      <vt:lpstr>OUTLINE</vt:lpstr>
      <vt:lpstr>Interpretability</vt:lpstr>
      <vt:lpstr>Conclusion</vt:lpstr>
      <vt:lpstr>Supplement</vt:lpstr>
      <vt:lpstr>Supplement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Sepsis Subphenotypes via Time-Aware Multi-ModalAuto-Encoder</dc:title>
  <dc:creator>溫博任</dc:creator>
  <cp:lastModifiedBy>溫</cp:lastModifiedBy>
  <cp:revision>286</cp:revision>
  <dcterms:created xsi:type="dcterms:W3CDTF">2020-12-14T02:29:00Z</dcterms:created>
  <dcterms:modified xsi:type="dcterms:W3CDTF">2021-11-09T05:39:01Z</dcterms:modified>
</cp:coreProperties>
</file>